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sldIdLst>
    <p:sldId id="256" r:id="rId2"/>
    <p:sldId id="257" r:id="rId3"/>
    <p:sldId id="259" r:id="rId4"/>
    <p:sldId id="258" r:id="rId5"/>
    <p:sldId id="260" r:id="rId6"/>
    <p:sldId id="268" r:id="rId7"/>
    <p:sldId id="267" r:id="rId8"/>
    <p:sldId id="265" r:id="rId9"/>
    <p:sldId id="266"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suman761123@outlook.com" initials="a" lastIdx="2" clrIdx="0">
    <p:extLst>
      <p:ext uri="{19B8F6BF-5375-455C-9EA6-DF929625EA0E}">
        <p15:presenceInfo xmlns:p15="http://schemas.microsoft.com/office/powerpoint/2012/main" userId="4535479a1339024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76" autoAdjust="0"/>
    <p:restoredTop sz="94660"/>
  </p:normalViewPr>
  <p:slideViewPr>
    <p:cSldViewPr snapToGrid="0">
      <p:cViewPr varScale="1">
        <p:scale>
          <a:sx n="72" d="100"/>
          <a:sy n="72" d="100"/>
        </p:scale>
        <p:origin x="51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F7BB2C-C310-4A78-A2EE-1325D3E23922}" type="datetimeFigureOut">
              <a:rPr lang="en-IN" smtClean="0"/>
              <a:t>19-03-2021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34EDAC-B82D-427B-959E-20F5847662CD}" type="slidenum">
              <a:rPr lang="en-IN" smtClean="0"/>
              <a:t>‹#›</a:t>
            </a:fld>
            <a:endParaRPr lang="en-IN"/>
          </a:p>
        </p:txBody>
      </p:sp>
    </p:spTree>
    <p:extLst>
      <p:ext uri="{BB962C8B-B14F-4D97-AF65-F5344CB8AC3E}">
        <p14:creationId xmlns:p14="http://schemas.microsoft.com/office/powerpoint/2010/main" val="858797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7BB2C-C310-4A78-A2EE-1325D3E23922}" type="datetimeFigureOut">
              <a:rPr lang="en-IN" smtClean="0"/>
              <a:t>19-03-2021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34EDAC-B82D-427B-959E-20F5847662CD}" type="slidenum">
              <a:rPr lang="en-IN" smtClean="0"/>
              <a:t>‹#›</a:t>
            </a:fld>
            <a:endParaRPr lang="en-IN"/>
          </a:p>
        </p:txBody>
      </p:sp>
    </p:spTree>
    <p:extLst>
      <p:ext uri="{BB962C8B-B14F-4D97-AF65-F5344CB8AC3E}">
        <p14:creationId xmlns:p14="http://schemas.microsoft.com/office/powerpoint/2010/main" val="405097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F7BB2C-C310-4A78-A2EE-1325D3E23922}" type="datetimeFigureOut">
              <a:rPr lang="en-IN" smtClean="0"/>
              <a:t>19-03-2021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34EDAC-B82D-427B-959E-20F5847662CD}" type="slidenum">
              <a:rPr lang="en-IN" smtClean="0"/>
              <a:t>‹#›</a:t>
            </a:fld>
            <a:endParaRPr lang="en-IN"/>
          </a:p>
        </p:txBody>
      </p:sp>
    </p:spTree>
    <p:extLst>
      <p:ext uri="{BB962C8B-B14F-4D97-AF65-F5344CB8AC3E}">
        <p14:creationId xmlns:p14="http://schemas.microsoft.com/office/powerpoint/2010/main" val="879858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F7BB2C-C310-4A78-A2EE-1325D3E23922}" type="datetimeFigureOut">
              <a:rPr lang="en-IN" smtClean="0"/>
              <a:t>19-03-2021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334EDAC-B82D-427B-959E-20F5847662CD}" type="slidenum">
              <a:rPr lang="en-IN" smtClean="0"/>
              <a:t>‹#›</a:t>
            </a:fld>
            <a:endParaRPr lang="en-IN"/>
          </a:p>
        </p:txBody>
      </p:sp>
    </p:spTree>
    <p:extLst>
      <p:ext uri="{BB962C8B-B14F-4D97-AF65-F5344CB8AC3E}">
        <p14:creationId xmlns:p14="http://schemas.microsoft.com/office/powerpoint/2010/main" val="1669905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F7BB2C-C310-4A78-A2EE-1325D3E23922}" type="datetimeFigureOut">
              <a:rPr lang="en-IN" smtClean="0"/>
              <a:t>19-03-2021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334EDAC-B82D-427B-959E-20F5847662CD}" type="slidenum">
              <a:rPr lang="en-IN" smtClean="0"/>
              <a:t>‹#›</a:t>
            </a:fld>
            <a:endParaRPr lang="en-IN"/>
          </a:p>
        </p:txBody>
      </p:sp>
    </p:spTree>
    <p:extLst>
      <p:ext uri="{BB962C8B-B14F-4D97-AF65-F5344CB8AC3E}">
        <p14:creationId xmlns:p14="http://schemas.microsoft.com/office/powerpoint/2010/main" val="3107236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F7BB2C-C310-4A78-A2EE-1325D3E23922}" type="datetimeFigureOut">
              <a:rPr lang="en-IN" smtClean="0"/>
              <a:t>19-03-2021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334EDAC-B82D-427B-959E-20F5847662CD}" type="slidenum">
              <a:rPr lang="en-IN" smtClean="0"/>
              <a:t>‹#›</a:t>
            </a:fld>
            <a:endParaRPr lang="en-IN"/>
          </a:p>
        </p:txBody>
      </p:sp>
    </p:spTree>
    <p:extLst>
      <p:ext uri="{BB962C8B-B14F-4D97-AF65-F5344CB8AC3E}">
        <p14:creationId xmlns:p14="http://schemas.microsoft.com/office/powerpoint/2010/main" val="1212402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F7BB2C-C310-4A78-A2EE-1325D3E23922}" type="datetimeFigureOut">
              <a:rPr lang="en-IN" smtClean="0"/>
              <a:t>19-03-2021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334EDAC-B82D-427B-959E-20F5847662CD}" type="slidenum">
              <a:rPr lang="en-IN" smtClean="0"/>
              <a:t>‹#›</a:t>
            </a:fld>
            <a:endParaRPr lang="en-IN"/>
          </a:p>
        </p:txBody>
      </p:sp>
    </p:spTree>
    <p:extLst>
      <p:ext uri="{BB962C8B-B14F-4D97-AF65-F5344CB8AC3E}">
        <p14:creationId xmlns:p14="http://schemas.microsoft.com/office/powerpoint/2010/main" val="1750646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F7BB2C-C310-4A78-A2EE-1325D3E23922}" type="datetimeFigureOut">
              <a:rPr lang="en-IN" smtClean="0"/>
              <a:t>19-03-2021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334EDAC-B82D-427B-959E-20F5847662CD}" type="slidenum">
              <a:rPr lang="en-IN" smtClean="0"/>
              <a:t>‹#›</a:t>
            </a:fld>
            <a:endParaRPr lang="en-IN"/>
          </a:p>
        </p:txBody>
      </p:sp>
    </p:spTree>
    <p:extLst>
      <p:ext uri="{BB962C8B-B14F-4D97-AF65-F5344CB8AC3E}">
        <p14:creationId xmlns:p14="http://schemas.microsoft.com/office/powerpoint/2010/main" val="1188398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FF7BB2C-C310-4A78-A2EE-1325D3E23922}" type="datetimeFigureOut">
              <a:rPr lang="en-IN" smtClean="0"/>
              <a:t>19-03-2021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334EDAC-B82D-427B-959E-20F5847662CD}" type="slidenum">
              <a:rPr lang="en-IN" smtClean="0"/>
              <a:t>‹#›</a:t>
            </a:fld>
            <a:endParaRPr lang="en-IN"/>
          </a:p>
        </p:txBody>
      </p:sp>
    </p:spTree>
    <p:extLst>
      <p:ext uri="{BB962C8B-B14F-4D97-AF65-F5344CB8AC3E}">
        <p14:creationId xmlns:p14="http://schemas.microsoft.com/office/powerpoint/2010/main" val="3895733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F7BB2C-C310-4A78-A2EE-1325D3E23922}" type="datetimeFigureOut">
              <a:rPr lang="en-IN" smtClean="0"/>
              <a:t>19-03-2021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34EDAC-B82D-427B-959E-20F5847662CD}" type="slidenum">
              <a:rPr lang="en-IN" smtClean="0"/>
              <a:t>‹#›</a:t>
            </a:fld>
            <a:endParaRPr lang="en-IN"/>
          </a:p>
        </p:txBody>
      </p:sp>
    </p:spTree>
    <p:extLst>
      <p:ext uri="{BB962C8B-B14F-4D97-AF65-F5344CB8AC3E}">
        <p14:creationId xmlns:p14="http://schemas.microsoft.com/office/powerpoint/2010/main" val="1480542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F7BB2C-C310-4A78-A2EE-1325D3E23922}" type="datetimeFigureOut">
              <a:rPr lang="en-IN" smtClean="0"/>
              <a:t>19-03-2021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34EDAC-B82D-427B-959E-20F5847662CD}"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52044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F7BB2C-C310-4A78-A2EE-1325D3E23922}" type="datetimeFigureOut">
              <a:rPr lang="en-IN" smtClean="0"/>
              <a:t>19-03-2021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34EDAC-B82D-427B-959E-20F5847662CD}" type="slidenum">
              <a:rPr lang="en-IN" smtClean="0"/>
              <a:t>‹#›</a:t>
            </a:fld>
            <a:endParaRPr lang="en-IN"/>
          </a:p>
        </p:txBody>
      </p:sp>
    </p:spTree>
    <p:extLst>
      <p:ext uri="{BB962C8B-B14F-4D97-AF65-F5344CB8AC3E}">
        <p14:creationId xmlns:p14="http://schemas.microsoft.com/office/powerpoint/2010/main" val="2039411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F7BB2C-C310-4A78-A2EE-1325D3E23922}" type="datetimeFigureOut">
              <a:rPr lang="en-IN" smtClean="0"/>
              <a:t>19-03-2021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34EDAC-B82D-427B-959E-20F5847662CD}"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118574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F7BB2C-C310-4A78-A2EE-1325D3E23922}" type="datetimeFigureOut">
              <a:rPr lang="en-IN" smtClean="0"/>
              <a:t>19-03-2021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34EDAC-B82D-427B-959E-20F5847662CD}" type="slidenum">
              <a:rPr lang="en-IN" smtClean="0"/>
              <a:t>‹#›</a:t>
            </a:fld>
            <a:endParaRPr lang="en-IN"/>
          </a:p>
        </p:txBody>
      </p:sp>
    </p:spTree>
    <p:extLst>
      <p:ext uri="{BB962C8B-B14F-4D97-AF65-F5344CB8AC3E}">
        <p14:creationId xmlns:p14="http://schemas.microsoft.com/office/powerpoint/2010/main" val="26596794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7BB2C-C310-4A78-A2EE-1325D3E23922}" type="datetimeFigureOut">
              <a:rPr lang="en-IN" smtClean="0"/>
              <a:t>19-03-2021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34EDAC-B82D-427B-959E-20F5847662CD}" type="slidenum">
              <a:rPr lang="en-IN" smtClean="0"/>
              <a:t>‹#›</a:t>
            </a:fld>
            <a:endParaRPr lang="en-IN"/>
          </a:p>
        </p:txBody>
      </p:sp>
    </p:spTree>
    <p:extLst>
      <p:ext uri="{BB962C8B-B14F-4D97-AF65-F5344CB8AC3E}">
        <p14:creationId xmlns:p14="http://schemas.microsoft.com/office/powerpoint/2010/main" val="3585863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7BB2C-C310-4A78-A2EE-1325D3E23922}" type="datetimeFigureOut">
              <a:rPr lang="en-IN" smtClean="0"/>
              <a:t>19-03-2021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34EDAC-B82D-427B-959E-20F5847662CD}" type="slidenum">
              <a:rPr lang="en-IN" smtClean="0"/>
              <a:t>‹#›</a:t>
            </a:fld>
            <a:endParaRPr lang="en-IN"/>
          </a:p>
        </p:txBody>
      </p:sp>
    </p:spTree>
    <p:extLst>
      <p:ext uri="{BB962C8B-B14F-4D97-AF65-F5344CB8AC3E}">
        <p14:creationId xmlns:p14="http://schemas.microsoft.com/office/powerpoint/2010/main" val="1290349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FF7BB2C-C310-4A78-A2EE-1325D3E23922}" type="datetimeFigureOut">
              <a:rPr lang="en-IN" smtClean="0"/>
              <a:t>19-03-2021</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334EDAC-B82D-427B-959E-20F5847662CD}" type="slidenum">
              <a:rPr lang="en-IN" smtClean="0"/>
              <a:t>‹#›</a:t>
            </a:fld>
            <a:endParaRPr lang="en-IN"/>
          </a:p>
        </p:txBody>
      </p:sp>
    </p:spTree>
    <p:extLst>
      <p:ext uri="{BB962C8B-B14F-4D97-AF65-F5344CB8AC3E}">
        <p14:creationId xmlns:p14="http://schemas.microsoft.com/office/powerpoint/2010/main" val="3259848434"/>
      </p:ext>
    </p:extLst>
  </p:cSld>
  <p:clrMap bg1="dk1" tx1="lt1" bg2="dk2" tx2="lt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tableau.com/learn/articles/data-visualization/glossary" TargetMode="Externa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64367D4-3445-4272-8227-8C9D61132AD2}"/>
              </a:ext>
            </a:extLst>
          </p:cNvPr>
          <p:cNvSpPr>
            <a:spLocks noGrp="1"/>
          </p:cNvSpPr>
          <p:nvPr>
            <p:ph type="subTitle" idx="1"/>
          </p:nvPr>
        </p:nvSpPr>
        <p:spPr>
          <a:xfrm>
            <a:off x="2001078" y="4561605"/>
            <a:ext cx="9581321" cy="2576811"/>
          </a:xfrm>
        </p:spPr>
        <p:txBody>
          <a:bodyPr/>
          <a:lstStyle/>
          <a:p>
            <a:r>
              <a:rPr lang="en-US" sz="3200" dirty="0">
                <a:solidFill>
                  <a:schemeClr val="bg1">
                    <a:lumMod val="95000"/>
                    <a:lumOff val="5000"/>
                  </a:schemeClr>
                </a:solidFill>
              </a:rPr>
              <a:t>Presented by:-</a:t>
            </a:r>
          </a:p>
          <a:p>
            <a:r>
              <a:rPr lang="en-US" sz="2800" dirty="0" err="1"/>
              <a:t>Ansuman</a:t>
            </a:r>
            <a:r>
              <a:rPr lang="en-US" sz="2800" dirty="0"/>
              <a:t> Mishra</a:t>
            </a:r>
            <a:endParaRPr lang="en-IN" sz="2800" dirty="0"/>
          </a:p>
        </p:txBody>
      </p:sp>
      <p:sp>
        <p:nvSpPr>
          <p:cNvPr id="9" name="Title 8">
            <a:extLst>
              <a:ext uri="{FF2B5EF4-FFF2-40B4-BE49-F238E27FC236}">
                <a16:creationId xmlns:a16="http://schemas.microsoft.com/office/drawing/2014/main" id="{6971F144-3B95-4282-BD12-8227AF53552A}"/>
              </a:ext>
            </a:extLst>
          </p:cNvPr>
          <p:cNvSpPr>
            <a:spLocks noGrp="1"/>
          </p:cNvSpPr>
          <p:nvPr>
            <p:ph type="ctrTitle"/>
          </p:nvPr>
        </p:nvSpPr>
        <p:spPr>
          <a:xfrm>
            <a:off x="2790484" y="-6549"/>
            <a:ext cx="7766936" cy="1646302"/>
          </a:xfrm>
        </p:spPr>
        <p:txBody>
          <a:bodyPr/>
          <a:lstStyle/>
          <a:p>
            <a:r>
              <a:rPr lang="en-US" sz="2400" b="1" dirty="0">
                <a:solidFill>
                  <a:schemeClr val="accent6">
                    <a:lumMod val="20000"/>
                    <a:lumOff val="80000"/>
                  </a:schemeClr>
                </a:solidFill>
              </a:rPr>
              <a:t>GYATRI INSTITUTE OF COMPUTER AND MANAGEMENT</a:t>
            </a:r>
            <a:endParaRPr lang="en-IN" sz="2400" b="1" dirty="0">
              <a:solidFill>
                <a:schemeClr val="accent6">
                  <a:lumMod val="20000"/>
                  <a:lumOff val="80000"/>
                </a:schemeClr>
              </a:solidFill>
            </a:endParaRPr>
          </a:p>
        </p:txBody>
      </p:sp>
      <p:pic>
        <p:nvPicPr>
          <p:cNvPr id="6" name="Picture 5">
            <a:extLst>
              <a:ext uri="{FF2B5EF4-FFF2-40B4-BE49-F238E27FC236}">
                <a16:creationId xmlns:a16="http://schemas.microsoft.com/office/drawing/2014/main" id="{27C9007B-6088-4F00-B3C8-B818DA9A49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935" y="189674"/>
            <a:ext cx="2328566" cy="1878230"/>
          </a:xfrm>
          <a:prstGeom prst="rect">
            <a:avLst/>
          </a:prstGeom>
        </p:spPr>
      </p:pic>
      <p:pic>
        <p:nvPicPr>
          <p:cNvPr id="7" name="Picture 6">
            <a:extLst>
              <a:ext uri="{FF2B5EF4-FFF2-40B4-BE49-F238E27FC236}">
                <a16:creationId xmlns:a16="http://schemas.microsoft.com/office/drawing/2014/main" id="{F58CF9BB-6066-48B9-85F9-ADFA478101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9565" y="2690986"/>
            <a:ext cx="2782957" cy="1476027"/>
          </a:xfrm>
          <a:prstGeom prst="rect">
            <a:avLst/>
          </a:prstGeom>
          <a:ln>
            <a:noFill/>
          </a:ln>
          <a:effectLst>
            <a:softEdge rad="112500"/>
          </a:effectLst>
        </p:spPr>
      </p:pic>
    </p:spTree>
    <p:extLst>
      <p:ext uri="{BB962C8B-B14F-4D97-AF65-F5344CB8AC3E}">
        <p14:creationId xmlns:p14="http://schemas.microsoft.com/office/powerpoint/2010/main" val="150873259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4BAB-1D07-4B12-B297-E26D03908248}"/>
              </a:ext>
            </a:extLst>
          </p:cNvPr>
          <p:cNvSpPr>
            <a:spLocks noGrp="1"/>
          </p:cNvSpPr>
          <p:nvPr>
            <p:ph type="ctrTitle"/>
          </p:nvPr>
        </p:nvSpPr>
        <p:spPr>
          <a:xfrm>
            <a:off x="-291548" y="-238539"/>
            <a:ext cx="4187687" cy="1219200"/>
          </a:xfrm>
        </p:spPr>
        <p:txBody>
          <a:bodyPr/>
          <a:lstStyle/>
          <a:p>
            <a:r>
              <a:rPr lang="en-US" sz="2800" b="1" u="sng" dirty="0">
                <a:solidFill>
                  <a:schemeClr val="tx1"/>
                </a:solidFill>
              </a:rPr>
              <a:t>Table of content</a:t>
            </a:r>
            <a:endParaRPr lang="en-IN" sz="2800" b="1" u="sng" dirty="0">
              <a:solidFill>
                <a:schemeClr val="tx1"/>
              </a:solidFill>
            </a:endParaRPr>
          </a:p>
        </p:txBody>
      </p:sp>
      <p:sp>
        <p:nvSpPr>
          <p:cNvPr id="3" name="Subtitle 2">
            <a:extLst>
              <a:ext uri="{FF2B5EF4-FFF2-40B4-BE49-F238E27FC236}">
                <a16:creationId xmlns:a16="http://schemas.microsoft.com/office/drawing/2014/main" id="{06C6F479-F038-4E2B-8CA8-710257D6C1D9}"/>
              </a:ext>
            </a:extLst>
          </p:cNvPr>
          <p:cNvSpPr>
            <a:spLocks noGrp="1"/>
          </p:cNvSpPr>
          <p:nvPr>
            <p:ph type="subTitle" idx="1"/>
          </p:nvPr>
        </p:nvSpPr>
        <p:spPr>
          <a:xfrm>
            <a:off x="1802295" y="1307633"/>
            <a:ext cx="7766936" cy="2296958"/>
          </a:xfrm>
        </p:spPr>
        <p:txBody>
          <a:bodyPr>
            <a:normAutofit fontScale="25000" lnSpcReduction="20000"/>
          </a:bodyPr>
          <a:lstStyle/>
          <a:p>
            <a:pPr marL="285750" indent="-285750" algn="l">
              <a:buFont typeface="Courier New" panose="02070309020205020404" pitchFamily="49" charset="0"/>
              <a:buChar char="o"/>
            </a:pPr>
            <a:r>
              <a:rPr lang="en-US" sz="9600" dirty="0"/>
              <a:t>Why study data Science ?</a:t>
            </a:r>
          </a:p>
          <a:p>
            <a:pPr marL="285750" indent="-285750" algn="l">
              <a:buFont typeface="Courier New" panose="02070309020205020404" pitchFamily="49" charset="0"/>
              <a:buChar char="o"/>
            </a:pPr>
            <a:r>
              <a:rPr lang="en-US" sz="9600" dirty="0"/>
              <a:t>What is data science ?</a:t>
            </a:r>
          </a:p>
          <a:p>
            <a:pPr marL="285750" indent="-285750" algn="l">
              <a:buFont typeface="Courier New" panose="02070309020205020404" pitchFamily="49" charset="0"/>
              <a:buChar char="o"/>
            </a:pPr>
            <a:r>
              <a:rPr lang="en-US" sz="9600" dirty="0"/>
              <a:t>Application of data Science ?</a:t>
            </a:r>
          </a:p>
          <a:p>
            <a:pPr marL="285750" indent="-285750" algn="l">
              <a:buFont typeface="Courier New" panose="02070309020205020404" pitchFamily="49" charset="0"/>
              <a:buChar char="o"/>
            </a:pPr>
            <a:r>
              <a:rPr lang="en-US" sz="9600" dirty="0"/>
              <a:t>What is data visualization ?</a:t>
            </a:r>
          </a:p>
          <a:p>
            <a:pPr marL="285750" indent="-285750" algn="l">
              <a:buFont typeface="Courier New" panose="02070309020205020404" pitchFamily="49" charset="0"/>
              <a:buChar char="o"/>
            </a:pPr>
            <a:r>
              <a:rPr lang="en-US" sz="9600" dirty="0"/>
              <a:t>Role of data science in our daily life ?</a:t>
            </a:r>
          </a:p>
          <a:p>
            <a:pPr marL="285750" indent="-285750" algn="l">
              <a:buFont typeface="Courier New" panose="02070309020205020404" pitchFamily="49" charset="0"/>
              <a:buChar char="o"/>
            </a:pPr>
            <a:r>
              <a:rPr lang="en-US" sz="9600" dirty="0"/>
              <a:t>Conclusion </a:t>
            </a:r>
          </a:p>
          <a:p>
            <a:pPr marL="285750" indent="-285750" algn="l">
              <a:buFont typeface="Courier New" panose="02070309020205020404" pitchFamily="49" charset="0"/>
              <a:buChar char="o"/>
            </a:pPr>
            <a:endParaRPr lang="en-US" sz="9600" dirty="0"/>
          </a:p>
          <a:p>
            <a:pPr algn="l"/>
            <a:endParaRPr lang="en-US" sz="9600" dirty="0"/>
          </a:p>
          <a:p>
            <a:pPr algn="l"/>
            <a:endParaRPr lang="en-US" sz="2800" dirty="0"/>
          </a:p>
          <a:p>
            <a:pPr algn="l"/>
            <a:endParaRPr lang="en-US" dirty="0"/>
          </a:p>
          <a:p>
            <a:pPr algn="l"/>
            <a:endParaRPr lang="en-IN" dirty="0"/>
          </a:p>
        </p:txBody>
      </p:sp>
      <p:pic>
        <p:nvPicPr>
          <p:cNvPr id="1026" name="Picture 2" descr="How IT Supports the Data Science Operation - InformationWeek">
            <a:extLst>
              <a:ext uri="{FF2B5EF4-FFF2-40B4-BE49-F238E27FC236}">
                <a16:creationId xmlns:a16="http://schemas.microsoft.com/office/drawing/2014/main" id="{B81516D1-BEE5-49F5-9E47-D3BF23CD6C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0293" y="-49680"/>
            <a:ext cx="4657725" cy="27146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6920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AB88A-960B-4984-AC62-9746E91F6781}"/>
              </a:ext>
            </a:extLst>
          </p:cNvPr>
          <p:cNvSpPr>
            <a:spLocks noGrp="1"/>
          </p:cNvSpPr>
          <p:nvPr>
            <p:ph type="ctrTitle"/>
          </p:nvPr>
        </p:nvSpPr>
        <p:spPr>
          <a:xfrm>
            <a:off x="592667" y="310690"/>
            <a:ext cx="8352550" cy="1646302"/>
          </a:xfrm>
        </p:spPr>
        <p:txBody>
          <a:bodyPr/>
          <a:lstStyle/>
          <a:p>
            <a:r>
              <a:rPr lang="en-US" dirty="0"/>
              <a:t>Why study data Science  ?</a:t>
            </a:r>
            <a:endParaRPr lang="en-IN" dirty="0"/>
          </a:p>
        </p:txBody>
      </p:sp>
      <p:sp>
        <p:nvSpPr>
          <p:cNvPr id="3" name="Subtitle 2">
            <a:extLst>
              <a:ext uri="{FF2B5EF4-FFF2-40B4-BE49-F238E27FC236}">
                <a16:creationId xmlns:a16="http://schemas.microsoft.com/office/drawing/2014/main" id="{0BCCD3D6-3CC9-484E-9CE8-09A79BFEC822}"/>
              </a:ext>
            </a:extLst>
          </p:cNvPr>
          <p:cNvSpPr>
            <a:spLocks noGrp="1"/>
          </p:cNvSpPr>
          <p:nvPr>
            <p:ph type="subTitle" idx="1"/>
          </p:nvPr>
        </p:nvSpPr>
        <p:spPr>
          <a:xfrm>
            <a:off x="1931137" y="2222033"/>
            <a:ext cx="7766936" cy="1096899"/>
          </a:xfrm>
        </p:spPr>
        <p:txBody>
          <a:bodyPr>
            <a:noAutofit/>
          </a:bodyPr>
          <a:lstStyle/>
          <a:p>
            <a:pPr marL="285750" indent="-285750" algn="l">
              <a:buFont typeface="Wingdings" panose="05000000000000000000" pitchFamily="2" charset="2"/>
              <a:buChar char="Ø"/>
            </a:pPr>
            <a:r>
              <a:rPr lang="en-US" sz="2000" dirty="0"/>
              <a:t>Data science play a major role in in various platform but it mostly uses in business world.</a:t>
            </a:r>
          </a:p>
          <a:p>
            <a:pPr marL="285750" indent="-285750" algn="l">
              <a:buFont typeface="Wingdings" panose="05000000000000000000" pitchFamily="2" charset="2"/>
              <a:buChar char="Ø"/>
            </a:pPr>
            <a:r>
              <a:rPr lang="en-US" sz="2000" dirty="0"/>
              <a:t>Provides meaningful information based on large amounts of complex data or big data.</a:t>
            </a:r>
          </a:p>
          <a:p>
            <a:pPr marL="285750" indent="-285750" algn="l">
              <a:buFont typeface="Wingdings" panose="05000000000000000000" pitchFamily="2" charset="2"/>
              <a:buChar char="Ø"/>
            </a:pPr>
            <a:r>
              <a:rPr lang="en-US" sz="2000" dirty="0"/>
              <a:t>Have ability to deals with non-linear data.</a:t>
            </a:r>
          </a:p>
          <a:p>
            <a:pPr marL="285750" indent="-285750" algn="l">
              <a:buFont typeface="Wingdings" panose="05000000000000000000" pitchFamily="2" charset="2"/>
              <a:buChar char="Ø"/>
            </a:pPr>
            <a:r>
              <a:rPr lang="en-US" sz="2000" dirty="0"/>
              <a:t>It is very helpful that.</a:t>
            </a:r>
          </a:p>
          <a:p>
            <a:pPr algn="l"/>
            <a:r>
              <a:rPr lang="en-US" sz="2000" dirty="0"/>
              <a:t>                       we are able to think in structured way.</a:t>
            </a:r>
          </a:p>
          <a:p>
            <a:pPr algn="l"/>
            <a:r>
              <a:rPr lang="en-US" sz="2000" dirty="0"/>
              <a:t>                        we like to solve big data related problem.</a:t>
            </a:r>
          </a:p>
          <a:p>
            <a:pPr algn="l"/>
            <a:r>
              <a:rPr lang="en-US" sz="2000" dirty="0"/>
              <a:t>                        we are good at mathematic.</a:t>
            </a:r>
          </a:p>
          <a:p>
            <a:pPr algn="l"/>
            <a:r>
              <a:rPr lang="en-US" sz="2000" dirty="0"/>
              <a:t>                        we have some knowledge of Programing.</a:t>
            </a:r>
          </a:p>
          <a:p>
            <a:pPr algn="l"/>
            <a:r>
              <a:rPr lang="en-US" sz="2000" dirty="0"/>
              <a:t>         </a:t>
            </a:r>
            <a:endParaRPr lang="en-IN" sz="2000" dirty="0"/>
          </a:p>
        </p:txBody>
      </p:sp>
      <p:sp>
        <p:nvSpPr>
          <p:cNvPr id="8" name="Arrow: Right 7">
            <a:extLst>
              <a:ext uri="{FF2B5EF4-FFF2-40B4-BE49-F238E27FC236}">
                <a16:creationId xmlns:a16="http://schemas.microsoft.com/office/drawing/2014/main" id="{E6B91A0A-A45E-4F88-BE6D-921A20EDA09A}"/>
              </a:ext>
            </a:extLst>
          </p:cNvPr>
          <p:cNvSpPr/>
          <p:nvPr/>
        </p:nvSpPr>
        <p:spPr>
          <a:xfrm>
            <a:off x="3379304" y="4704521"/>
            <a:ext cx="350906" cy="278296"/>
          </a:xfrm>
          <a:prstGeom prst="rightArrow">
            <a:avLst>
              <a:gd name="adj1" fmla="val 39062"/>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Arrow: Right 9">
            <a:extLst>
              <a:ext uri="{FF2B5EF4-FFF2-40B4-BE49-F238E27FC236}">
                <a16:creationId xmlns:a16="http://schemas.microsoft.com/office/drawing/2014/main" id="{FD5C41BB-7A89-4D88-87B7-6AF9D2DCCAAF}"/>
              </a:ext>
            </a:extLst>
          </p:cNvPr>
          <p:cNvSpPr/>
          <p:nvPr/>
        </p:nvSpPr>
        <p:spPr>
          <a:xfrm>
            <a:off x="3379304" y="5095460"/>
            <a:ext cx="350906" cy="278296"/>
          </a:xfrm>
          <a:prstGeom prst="rightArrow">
            <a:avLst>
              <a:gd name="adj1" fmla="val 39062"/>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Arrow: Right 10">
            <a:extLst>
              <a:ext uri="{FF2B5EF4-FFF2-40B4-BE49-F238E27FC236}">
                <a16:creationId xmlns:a16="http://schemas.microsoft.com/office/drawing/2014/main" id="{FCA8AB15-D4D9-4C55-BC73-CE2AB95848AF}"/>
              </a:ext>
            </a:extLst>
          </p:cNvPr>
          <p:cNvSpPr/>
          <p:nvPr/>
        </p:nvSpPr>
        <p:spPr>
          <a:xfrm>
            <a:off x="3379304" y="5512903"/>
            <a:ext cx="350906" cy="278296"/>
          </a:xfrm>
          <a:prstGeom prst="rightArrow">
            <a:avLst>
              <a:gd name="adj1" fmla="val 39062"/>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Arrow: Right 11">
            <a:extLst>
              <a:ext uri="{FF2B5EF4-FFF2-40B4-BE49-F238E27FC236}">
                <a16:creationId xmlns:a16="http://schemas.microsoft.com/office/drawing/2014/main" id="{09415215-848C-423E-9C32-84F5BC949314}"/>
              </a:ext>
            </a:extLst>
          </p:cNvPr>
          <p:cNvSpPr/>
          <p:nvPr/>
        </p:nvSpPr>
        <p:spPr>
          <a:xfrm>
            <a:off x="3379304" y="5890589"/>
            <a:ext cx="350906" cy="278296"/>
          </a:xfrm>
          <a:prstGeom prst="rightArrow">
            <a:avLst>
              <a:gd name="adj1" fmla="val 39062"/>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463286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FE4C9-D9AB-4433-AEC5-0335835AA391}"/>
              </a:ext>
            </a:extLst>
          </p:cNvPr>
          <p:cNvSpPr>
            <a:spLocks noGrp="1"/>
          </p:cNvSpPr>
          <p:nvPr>
            <p:ph type="title"/>
          </p:nvPr>
        </p:nvSpPr>
        <p:spPr>
          <a:xfrm>
            <a:off x="346030" y="159026"/>
            <a:ext cx="8596668" cy="1320800"/>
          </a:xfrm>
        </p:spPr>
        <p:txBody>
          <a:bodyPr/>
          <a:lstStyle/>
          <a:p>
            <a:r>
              <a:rPr lang="en-US" dirty="0"/>
              <a:t>What is data science ?</a:t>
            </a:r>
            <a:br>
              <a:rPr lang="en-US" dirty="0"/>
            </a:br>
            <a:endParaRPr lang="en-IN" dirty="0"/>
          </a:p>
        </p:txBody>
      </p:sp>
      <p:sp>
        <p:nvSpPr>
          <p:cNvPr id="3" name="Content Placeholder 2">
            <a:extLst>
              <a:ext uri="{FF2B5EF4-FFF2-40B4-BE49-F238E27FC236}">
                <a16:creationId xmlns:a16="http://schemas.microsoft.com/office/drawing/2014/main" id="{2BA40A25-836F-4AB4-BF7A-01BC5D243904}"/>
              </a:ext>
            </a:extLst>
          </p:cNvPr>
          <p:cNvSpPr>
            <a:spLocks noGrp="1"/>
          </p:cNvSpPr>
          <p:nvPr>
            <p:ph idx="1"/>
          </p:nvPr>
        </p:nvSpPr>
        <p:spPr>
          <a:xfrm>
            <a:off x="942378" y="861392"/>
            <a:ext cx="8596668" cy="3578086"/>
          </a:xfrm>
        </p:spPr>
        <p:txBody>
          <a:bodyPr>
            <a:normAutofit fontScale="77500" lnSpcReduction="20000"/>
          </a:bodyPr>
          <a:lstStyle/>
          <a:p>
            <a:pPr marL="0" indent="0">
              <a:buNone/>
            </a:pPr>
            <a:endParaRPr lang="en-US" dirty="0"/>
          </a:p>
          <a:p>
            <a:r>
              <a:rPr lang="en-US" sz="2600" dirty="0"/>
              <a:t>Data science is we do some scientific calculation on data to get suitable out put, beneficial one.</a:t>
            </a:r>
          </a:p>
          <a:p>
            <a:r>
              <a:rPr lang="en-US" sz="2600" dirty="0"/>
              <a:t>The field of bringing out insight from data using  scientific techniques is called data science.</a:t>
            </a:r>
          </a:p>
          <a:p>
            <a:pPr marL="0" indent="0">
              <a:buNone/>
            </a:pPr>
            <a:r>
              <a:rPr lang="en-US" sz="2600" dirty="0"/>
              <a:t>     DATA SCIENCE = DATA+SCIENCE</a:t>
            </a:r>
          </a:p>
          <a:p>
            <a:pPr>
              <a:buFont typeface="Wingdings" panose="05000000000000000000" pitchFamily="2" charset="2"/>
              <a:buChar char="Ø"/>
            </a:pPr>
            <a:r>
              <a:rPr lang="en-US" sz="2600" dirty="0"/>
              <a:t>Data science is multi display field that deals with knowledge and unstructured data sets.</a:t>
            </a:r>
          </a:p>
          <a:p>
            <a:pPr>
              <a:buFont typeface="Wingdings" panose="05000000000000000000" pitchFamily="2" charset="2"/>
              <a:buChar char="Ø"/>
            </a:pPr>
            <a:endParaRPr lang="en-US" sz="2600" dirty="0"/>
          </a:p>
          <a:p>
            <a:pPr marL="0" indent="0">
              <a:buNone/>
            </a:pPr>
            <a:endParaRPr lang="en-US" sz="2200" dirty="0"/>
          </a:p>
          <a:p>
            <a:pPr marL="0" indent="0">
              <a:buNone/>
            </a:pPr>
            <a:r>
              <a:rPr lang="en-US" sz="2200" dirty="0"/>
              <a:t> </a:t>
            </a:r>
            <a:endParaRPr lang="en-IN" sz="2200" dirty="0"/>
          </a:p>
        </p:txBody>
      </p:sp>
      <p:pic>
        <p:nvPicPr>
          <p:cNvPr id="2050" name="Picture 2" descr="Data Science vs. Big Data vs. Data Analytics [Updated]">
            <a:extLst>
              <a:ext uri="{FF2B5EF4-FFF2-40B4-BE49-F238E27FC236}">
                <a16:creationId xmlns:a16="http://schemas.microsoft.com/office/drawing/2014/main" id="{08B340DA-294C-4710-B9DD-09D71D17BB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922642"/>
            <a:ext cx="8942698" cy="2935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435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42082-9487-4709-8D25-B8736DC48685}"/>
              </a:ext>
            </a:extLst>
          </p:cNvPr>
          <p:cNvSpPr>
            <a:spLocks noGrp="1"/>
          </p:cNvSpPr>
          <p:nvPr>
            <p:ph type="title"/>
          </p:nvPr>
        </p:nvSpPr>
        <p:spPr/>
        <p:txBody>
          <a:bodyPr/>
          <a:lstStyle/>
          <a:p>
            <a:r>
              <a:rPr lang="en-US" dirty="0"/>
              <a:t>Application of data Science ?</a:t>
            </a:r>
            <a:br>
              <a:rPr lang="en-US" dirty="0"/>
            </a:br>
            <a:endParaRPr lang="en-IN" dirty="0"/>
          </a:p>
        </p:txBody>
      </p:sp>
      <p:sp>
        <p:nvSpPr>
          <p:cNvPr id="3" name="Content Placeholder 2">
            <a:extLst>
              <a:ext uri="{FF2B5EF4-FFF2-40B4-BE49-F238E27FC236}">
                <a16:creationId xmlns:a16="http://schemas.microsoft.com/office/drawing/2014/main" id="{F95BE7E5-C963-4A6F-A293-9179E3384E08}"/>
              </a:ext>
            </a:extLst>
          </p:cNvPr>
          <p:cNvSpPr>
            <a:spLocks noGrp="1"/>
          </p:cNvSpPr>
          <p:nvPr>
            <p:ph idx="1"/>
          </p:nvPr>
        </p:nvSpPr>
        <p:spPr>
          <a:xfrm>
            <a:off x="677334" y="1219199"/>
            <a:ext cx="8596668" cy="3880773"/>
          </a:xfrm>
        </p:spPr>
        <p:txBody>
          <a:bodyPr>
            <a:normAutofit/>
          </a:bodyPr>
          <a:lstStyle/>
          <a:p>
            <a:r>
              <a:rPr lang="en-US" dirty="0"/>
              <a:t>Identifying and predicting disease</a:t>
            </a:r>
          </a:p>
          <a:p>
            <a:r>
              <a:rPr lang="en-US" dirty="0"/>
              <a:t>Personalized healthcare recommendations</a:t>
            </a:r>
          </a:p>
          <a:p>
            <a:r>
              <a:rPr lang="en-US" dirty="0"/>
              <a:t>Optimizing shipping routes in real-time</a:t>
            </a:r>
          </a:p>
          <a:p>
            <a:r>
              <a:rPr lang="en-US" dirty="0"/>
              <a:t>Stamping out tax fraud</a:t>
            </a:r>
          </a:p>
          <a:p>
            <a:r>
              <a:rPr lang="en-US" dirty="0"/>
              <a:t>Automating digital and placement</a:t>
            </a:r>
          </a:p>
          <a:p>
            <a:endParaRPr lang="en-IN" dirty="0"/>
          </a:p>
        </p:txBody>
      </p:sp>
      <p:pic>
        <p:nvPicPr>
          <p:cNvPr id="4" name="Picture 3">
            <a:extLst>
              <a:ext uri="{FF2B5EF4-FFF2-40B4-BE49-F238E27FC236}">
                <a16:creationId xmlns:a16="http://schemas.microsoft.com/office/drawing/2014/main" id="{8D45E78A-87B1-4998-8E69-CA8EC625E74B}"/>
              </a:ext>
            </a:extLst>
          </p:cNvPr>
          <p:cNvPicPr>
            <a:picLocks noChangeAspect="1"/>
          </p:cNvPicPr>
          <p:nvPr/>
        </p:nvPicPr>
        <p:blipFill>
          <a:blip r:embed="rId2"/>
          <a:stretch>
            <a:fillRect/>
          </a:stretch>
        </p:blipFill>
        <p:spPr>
          <a:xfrm>
            <a:off x="0" y="3217976"/>
            <a:ext cx="9051235" cy="3684104"/>
          </a:xfrm>
          <a:prstGeom prst="rect">
            <a:avLst/>
          </a:prstGeom>
        </p:spPr>
      </p:pic>
    </p:spTree>
    <p:extLst>
      <p:ext uri="{BB962C8B-B14F-4D97-AF65-F5344CB8AC3E}">
        <p14:creationId xmlns:p14="http://schemas.microsoft.com/office/powerpoint/2010/main" val="223628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B9716-FCBE-40D6-B950-CFD7C4DDF1EB}"/>
              </a:ext>
            </a:extLst>
          </p:cNvPr>
          <p:cNvSpPr>
            <a:spLocks noGrp="1"/>
          </p:cNvSpPr>
          <p:nvPr>
            <p:ph type="title"/>
          </p:nvPr>
        </p:nvSpPr>
        <p:spPr>
          <a:xfrm>
            <a:off x="505055" y="743230"/>
            <a:ext cx="3854528" cy="1278466"/>
          </a:xfrm>
        </p:spPr>
        <p:txBody>
          <a:bodyPr/>
          <a:lstStyle/>
          <a:p>
            <a:r>
              <a:rPr lang="en-US" dirty="0"/>
              <a:t>What is data visualization ?</a:t>
            </a:r>
            <a:br>
              <a:rPr lang="en-US" dirty="0"/>
            </a:br>
            <a:r>
              <a:rPr lang="en-US" dirty="0"/>
              <a:t> </a:t>
            </a:r>
            <a:endParaRPr lang="en-IN" dirty="0"/>
          </a:p>
        </p:txBody>
      </p:sp>
      <p:sp>
        <p:nvSpPr>
          <p:cNvPr id="4" name="Text Placeholder 3">
            <a:extLst>
              <a:ext uri="{FF2B5EF4-FFF2-40B4-BE49-F238E27FC236}">
                <a16:creationId xmlns:a16="http://schemas.microsoft.com/office/drawing/2014/main" id="{E2DCB4E1-8590-44EB-8D48-8A56DB51D3BC}"/>
              </a:ext>
            </a:extLst>
          </p:cNvPr>
          <p:cNvSpPr>
            <a:spLocks noGrp="1"/>
          </p:cNvSpPr>
          <p:nvPr>
            <p:ph type="body" sz="half" idx="2"/>
          </p:nvPr>
        </p:nvSpPr>
        <p:spPr>
          <a:xfrm>
            <a:off x="359282" y="2021696"/>
            <a:ext cx="3854528" cy="2644822"/>
          </a:xfrm>
        </p:spPr>
        <p:txBody>
          <a:bodyPr>
            <a:normAutofit fontScale="25000" lnSpcReduction="20000"/>
          </a:bodyPr>
          <a:lstStyle/>
          <a:p>
            <a:pPr marL="285750" indent="-285750">
              <a:buFont typeface="Wingdings" panose="05000000000000000000" pitchFamily="2" charset="2"/>
              <a:buChar char="§"/>
            </a:pPr>
            <a:r>
              <a:rPr lang="en-US" sz="8000" dirty="0"/>
              <a:t>Data visualization is the graphical representation of information and data. By using </a:t>
            </a:r>
            <a:r>
              <a:rPr lang="en-US" sz="8000" dirty="0">
                <a:hlinkClick r:id="rId2"/>
              </a:rPr>
              <a:t>visual elements like charts, graphs, and maps</a:t>
            </a:r>
            <a:r>
              <a:rPr lang="en-US" sz="8000" dirty="0"/>
              <a:t>, data visualization tools provide an accessible way to see and understand trends, outliers, and patterns in data.</a:t>
            </a:r>
          </a:p>
          <a:p>
            <a:pPr marL="285750" indent="-285750">
              <a:buFont typeface="Wingdings" panose="05000000000000000000" pitchFamily="2" charset="2"/>
              <a:buChar char="§"/>
            </a:pPr>
            <a:r>
              <a:rPr lang="en-US" sz="8000" dirty="0"/>
              <a:t>In the world of Big Data, data visualization tools and technologies are essential to analyze massive amounts of information and make data-driven decisions.</a:t>
            </a:r>
          </a:p>
          <a:p>
            <a:endParaRPr lang="en-IN" dirty="0"/>
          </a:p>
        </p:txBody>
      </p:sp>
      <p:pic>
        <p:nvPicPr>
          <p:cNvPr id="1026" name="Picture 2" descr="Data Science vs. Data Analytics vs. Machine Learning">
            <a:extLst>
              <a:ext uri="{FF2B5EF4-FFF2-40B4-BE49-F238E27FC236}">
                <a16:creationId xmlns:a16="http://schemas.microsoft.com/office/drawing/2014/main" id="{2B396B83-575E-4B0A-BB82-45583696E57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15339" y="514350"/>
            <a:ext cx="5168348" cy="59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321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9CBA-4C2B-4D15-93E3-41C00C5339BA}"/>
              </a:ext>
            </a:extLst>
          </p:cNvPr>
          <p:cNvSpPr>
            <a:spLocks noGrp="1"/>
          </p:cNvSpPr>
          <p:nvPr>
            <p:ph type="title"/>
          </p:nvPr>
        </p:nvSpPr>
        <p:spPr/>
        <p:txBody>
          <a:bodyPr/>
          <a:lstStyle/>
          <a:p>
            <a:r>
              <a:rPr lang="en-US" dirty="0"/>
              <a:t>Role of data science in our daily life ?</a:t>
            </a:r>
            <a:br>
              <a:rPr lang="en-US" dirty="0"/>
            </a:br>
            <a:endParaRPr lang="en-IN" dirty="0"/>
          </a:p>
        </p:txBody>
      </p:sp>
      <p:sp>
        <p:nvSpPr>
          <p:cNvPr id="5" name="AutoShape 2" descr="Online shopping data science bootcamp in silicon valley">
            <a:extLst>
              <a:ext uri="{FF2B5EF4-FFF2-40B4-BE49-F238E27FC236}">
                <a16:creationId xmlns:a16="http://schemas.microsoft.com/office/drawing/2014/main" id="{4F35B8CA-5C1E-4B00-A0BE-383FA11DCB0B}"/>
              </a:ext>
            </a:extLst>
          </p:cNvPr>
          <p:cNvSpPr>
            <a:spLocks noChangeAspect="1" noChangeArrowheads="1"/>
          </p:cNvSpPr>
          <p:nvPr/>
        </p:nvSpPr>
        <p:spPr bwMode="auto">
          <a:xfrm>
            <a:off x="34925" y="-444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 name="Content Placeholder 8">
            <a:extLst>
              <a:ext uri="{FF2B5EF4-FFF2-40B4-BE49-F238E27FC236}">
                <a16:creationId xmlns:a16="http://schemas.microsoft.com/office/drawing/2014/main" id="{19E0A8E4-96BC-4CEB-BE15-DBE608A8AC62}"/>
              </a:ext>
            </a:extLst>
          </p:cNvPr>
          <p:cNvSpPr>
            <a:spLocks noGrp="1"/>
          </p:cNvSpPr>
          <p:nvPr>
            <p:ph idx="1"/>
          </p:nvPr>
        </p:nvSpPr>
        <p:spPr>
          <a:xfrm>
            <a:off x="2042308" y="1126435"/>
            <a:ext cx="8596668" cy="4053535"/>
          </a:xfrm>
        </p:spPr>
        <p:txBody>
          <a:bodyPr>
            <a:normAutofit/>
          </a:bodyPr>
          <a:lstStyle/>
          <a:p>
            <a:pPr algn="just"/>
            <a:r>
              <a:rPr lang="en-US" sz="2400" dirty="0"/>
              <a:t>With the help of data science technologies, banking companies are now able to divide and conquer data through past expenditures, customer profiling together with other variables for analyzing the probabilities of default and risk. They’re also leveraging </a:t>
            </a:r>
            <a:r>
              <a:rPr lang="en-US" sz="2400" b="1" dirty="0"/>
              <a:t>the role of data science</a:t>
            </a:r>
            <a:r>
              <a:rPr lang="en-US" sz="2400" dirty="0"/>
              <a:t> to prevent financial fraud. Now, banks can successfully track and trace credit card fraud, the breach of important financial data, and any other suspicious activity by leveraging data science tools and technologies.</a:t>
            </a:r>
            <a:endParaRPr lang="en-IN" sz="2400" dirty="0"/>
          </a:p>
        </p:txBody>
      </p:sp>
      <p:pic>
        <p:nvPicPr>
          <p:cNvPr id="11" name="Picture 10">
            <a:extLst>
              <a:ext uri="{FF2B5EF4-FFF2-40B4-BE49-F238E27FC236}">
                <a16:creationId xmlns:a16="http://schemas.microsoft.com/office/drawing/2014/main" id="{1D548323-C5E0-4B29-8379-8608CA0008FE}"/>
              </a:ext>
            </a:extLst>
          </p:cNvPr>
          <p:cNvPicPr>
            <a:picLocks noChangeAspect="1"/>
          </p:cNvPicPr>
          <p:nvPr/>
        </p:nvPicPr>
        <p:blipFill>
          <a:blip r:embed="rId2"/>
          <a:stretch>
            <a:fillRect/>
          </a:stretch>
        </p:blipFill>
        <p:spPr>
          <a:xfrm>
            <a:off x="4185408" y="4774914"/>
            <a:ext cx="2619375" cy="1843778"/>
          </a:xfrm>
          <a:prstGeom prst="rect">
            <a:avLst/>
          </a:prstGeom>
        </p:spPr>
      </p:pic>
      <p:pic>
        <p:nvPicPr>
          <p:cNvPr id="12" name="Picture 11">
            <a:extLst>
              <a:ext uri="{FF2B5EF4-FFF2-40B4-BE49-F238E27FC236}">
                <a16:creationId xmlns:a16="http://schemas.microsoft.com/office/drawing/2014/main" id="{4B0563BB-EED1-460E-98B3-C20DE5132C5B}"/>
              </a:ext>
            </a:extLst>
          </p:cNvPr>
          <p:cNvPicPr>
            <a:picLocks noChangeAspect="1"/>
          </p:cNvPicPr>
          <p:nvPr/>
        </p:nvPicPr>
        <p:blipFill>
          <a:blip r:embed="rId3"/>
          <a:stretch>
            <a:fillRect/>
          </a:stretch>
        </p:blipFill>
        <p:spPr>
          <a:xfrm>
            <a:off x="9937817" y="4625241"/>
            <a:ext cx="2143125" cy="2143125"/>
          </a:xfrm>
          <a:prstGeom prst="rect">
            <a:avLst/>
          </a:prstGeom>
        </p:spPr>
      </p:pic>
      <p:pic>
        <p:nvPicPr>
          <p:cNvPr id="13" name="Picture 12">
            <a:extLst>
              <a:ext uri="{FF2B5EF4-FFF2-40B4-BE49-F238E27FC236}">
                <a16:creationId xmlns:a16="http://schemas.microsoft.com/office/drawing/2014/main" id="{07E9A2E2-FDF4-4EAF-AF44-2BCF91F262F0}"/>
              </a:ext>
            </a:extLst>
          </p:cNvPr>
          <p:cNvPicPr>
            <a:picLocks noChangeAspect="1"/>
          </p:cNvPicPr>
          <p:nvPr/>
        </p:nvPicPr>
        <p:blipFill>
          <a:blip r:embed="rId4"/>
          <a:stretch>
            <a:fillRect/>
          </a:stretch>
        </p:blipFill>
        <p:spPr>
          <a:xfrm>
            <a:off x="-2105" y="2447235"/>
            <a:ext cx="2467009" cy="1628775"/>
          </a:xfrm>
          <a:prstGeom prst="rect">
            <a:avLst/>
          </a:prstGeom>
        </p:spPr>
      </p:pic>
    </p:spTree>
    <p:extLst>
      <p:ext uri="{BB962C8B-B14F-4D97-AF65-F5344CB8AC3E}">
        <p14:creationId xmlns:p14="http://schemas.microsoft.com/office/powerpoint/2010/main" val="2641002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91278-0285-47C6-8D25-DADAE24C83E7}"/>
              </a:ext>
            </a:extLst>
          </p:cNvPr>
          <p:cNvSpPr>
            <a:spLocks noGrp="1"/>
          </p:cNvSpPr>
          <p:nvPr>
            <p:ph type="ctrTitle"/>
          </p:nvPr>
        </p:nvSpPr>
        <p:spPr>
          <a:xfrm>
            <a:off x="444520" y="471505"/>
            <a:ext cx="7766936" cy="1646302"/>
          </a:xfrm>
        </p:spPr>
        <p:txBody>
          <a:bodyPr/>
          <a:lstStyle/>
          <a:p>
            <a:pPr algn="l"/>
            <a:r>
              <a:rPr lang="en-US" dirty="0"/>
              <a:t>conclusion </a:t>
            </a:r>
            <a:br>
              <a:rPr lang="en-US" dirty="0"/>
            </a:br>
            <a:endParaRPr lang="en-IN" dirty="0"/>
          </a:p>
        </p:txBody>
      </p:sp>
      <p:sp>
        <p:nvSpPr>
          <p:cNvPr id="3" name="Subtitle 2">
            <a:extLst>
              <a:ext uri="{FF2B5EF4-FFF2-40B4-BE49-F238E27FC236}">
                <a16:creationId xmlns:a16="http://schemas.microsoft.com/office/drawing/2014/main" id="{B8D69AEF-4EAF-4F0D-99E9-FE14C6CFF39B}"/>
              </a:ext>
            </a:extLst>
          </p:cNvPr>
          <p:cNvSpPr>
            <a:spLocks noGrp="1"/>
          </p:cNvSpPr>
          <p:nvPr>
            <p:ph type="subTitle" idx="1"/>
          </p:nvPr>
        </p:nvSpPr>
        <p:spPr>
          <a:xfrm>
            <a:off x="921597" y="1409024"/>
            <a:ext cx="8842736" cy="1883552"/>
          </a:xfrm>
        </p:spPr>
        <p:txBody>
          <a:bodyPr>
            <a:noAutofit/>
          </a:bodyPr>
          <a:lstStyle/>
          <a:p>
            <a:pPr marL="285750" indent="-285750" algn="l">
              <a:buFont typeface="Wingdings" panose="05000000000000000000" pitchFamily="2" charset="2"/>
              <a:buChar char="§"/>
            </a:pPr>
            <a:r>
              <a:rPr lang="en-US" sz="2400" dirty="0"/>
              <a:t>Data science education is well into its formative stages of development; it is evolving into a self-supporting discipline and producing professionals with distinct and complementary skills relative to professionals in the computer, information, and statistical sciences. </a:t>
            </a:r>
            <a:endParaRPr lang="en-IN" sz="2400" dirty="0"/>
          </a:p>
        </p:txBody>
      </p:sp>
      <p:pic>
        <p:nvPicPr>
          <p:cNvPr id="6" name="Picture 5">
            <a:extLst>
              <a:ext uri="{FF2B5EF4-FFF2-40B4-BE49-F238E27FC236}">
                <a16:creationId xmlns:a16="http://schemas.microsoft.com/office/drawing/2014/main" id="{8856BA81-DD4D-45A4-9493-67CE28289B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3896" y="3292576"/>
            <a:ext cx="5208104" cy="3565424"/>
          </a:xfrm>
          <a:prstGeom prst="rect">
            <a:avLst/>
          </a:prstGeom>
        </p:spPr>
      </p:pic>
    </p:spTree>
    <p:extLst>
      <p:ext uri="{BB962C8B-B14F-4D97-AF65-F5344CB8AC3E}">
        <p14:creationId xmlns:p14="http://schemas.microsoft.com/office/powerpoint/2010/main" val="45032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BD15C-5421-41D0-A353-C8ECB27CB5B6}"/>
              </a:ext>
            </a:extLst>
          </p:cNvPr>
          <p:cNvSpPr>
            <a:spLocks noGrp="1"/>
          </p:cNvSpPr>
          <p:nvPr>
            <p:ph type="ctrTitle"/>
          </p:nvPr>
        </p:nvSpPr>
        <p:spPr>
          <a:xfrm>
            <a:off x="751693" y="855046"/>
            <a:ext cx="7766936" cy="1646302"/>
          </a:xfrm>
        </p:spPr>
        <p:txBody>
          <a:bodyPr/>
          <a:lstStyle/>
          <a:p>
            <a:pPr algn="l"/>
            <a:r>
              <a:rPr lang="en-US" dirty="0"/>
              <a:t>Thank you…</a:t>
            </a:r>
            <a:endParaRPr lang="en-IN" dirty="0"/>
          </a:p>
        </p:txBody>
      </p:sp>
      <p:pic>
        <p:nvPicPr>
          <p:cNvPr id="4" name="Picture 3">
            <a:extLst>
              <a:ext uri="{FF2B5EF4-FFF2-40B4-BE49-F238E27FC236}">
                <a16:creationId xmlns:a16="http://schemas.microsoft.com/office/drawing/2014/main" id="{ECB644FE-0AC6-49AA-A7BC-1064BF7625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2242" y="-29817"/>
            <a:ext cx="7659757" cy="6858000"/>
          </a:xfrm>
          <a:prstGeom prst="rect">
            <a:avLst/>
          </a:prstGeom>
        </p:spPr>
      </p:pic>
    </p:spTree>
    <p:extLst>
      <p:ext uri="{BB962C8B-B14F-4D97-AF65-F5344CB8AC3E}">
        <p14:creationId xmlns:p14="http://schemas.microsoft.com/office/powerpoint/2010/main" val="32824823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355</TotalTime>
  <Words>330</Words>
  <Application>Microsoft Office PowerPoint</Application>
  <PresentationFormat>Widescreen</PresentationFormat>
  <Paragraphs>46</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Courier New</vt:lpstr>
      <vt:lpstr>Trebuchet MS</vt:lpstr>
      <vt:lpstr>Wingdings</vt:lpstr>
      <vt:lpstr>Wingdings 3</vt:lpstr>
      <vt:lpstr>Facet</vt:lpstr>
      <vt:lpstr>GYATRI INSTITUTE OF COMPUTER AND MANAGEMENT</vt:lpstr>
      <vt:lpstr>Table of content</vt:lpstr>
      <vt:lpstr>Why study data Science  ?</vt:lpstr>
      <vt:lpstr>What is data science ? </vt:lpstr>
      <vt:lpstr>Application of data Science ? </vt:lpstr>
      <vt:lpstr>What is data visualization ?  </vt:lpstr>
      <vt:lpstr>Role of data science in our daily life ? </vt:lpstr>
      <vt:lpstr>conclusion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GAYATRY INSTITUTE OF COMPUTER AND MANAGEMENT</dc:title>
  <dc:creator>ansuman761123@outlook.com</dc:creator>
  <cp:lastModifiedBy>ansuman761123@outlook.com</cp:lastModifiedBy>
  <cp:revision>38</cp:revision>
  <dcterms:created xsi:type="dcterms:W3CDTF">2021-03-17T12:58:08Z</dcterms:created>
  <dcterms:modified xsi:type="dcterms:W3CDTF">2021-03-19T04:22:50Z</dcterms:modified>
</cp:coreProperties>
</file>